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2" r:id="rId5"/>
    <p:sldId id="293" r:id="rId6"/>
    <p:sldId id="294" r:id="rId7"/>
    <p:sldId id="296" r:id="rId8"/>
    <p:sldId id="295" r:id="rId9"/>
    <p:sldId id="261" r:id="rId10"/>
    <p:sldId id="298" r:id="rId11"/>
    <p:sldId id="300" r:id="rId12"/>
    <p:sldId id="311" r:id="rId13"/>
    <p:sldId id="312" r:id="rId14"/>
    <p:sldId id="321" r:id="rId15"/>
    <p:sldId id="332" r:id="rId16"/>
    <p:sldId id="333" r:id="rId17"/>
    <p:sldId id="328" r:id="rId18"/>
    <p:sldId id="329" r:id="rId19"/>
    <p:sldId id="340" r:id="rId20"/>
    <p:sldId id="341" r:id="rId21"/>
    <p:sldId id="344" r:id="rId22"/>
    <p:sldId id="347" r:id="rId23"/>
    <p:sldId id="349" r:id="rId24"/>
    <p:sldId id="350" r:id="rId25"/>
    <p:sldId id="351" r:id="rId26"/>
    <p:sldId id="352" r:id="rId27"/>
    <p:sldId id="263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67D"/>
    <a:srgbClr val="CC0000"/>
    <a:srgbClr val="4E4B48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9"/>
    <p:restoredTop sz="80812"/>
  </p:normalViewPr>
  <p:slideViewPr>
    <p:cSldViewPr>
      <p:cViewPr varScale="1">
        <p:scale>
          <a:sx n="182" d="100"/>
          <a:sy n="182" d="100"/>
        </p:scale>
        <p:origin x="404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7EFD5-52B0-794A-B7DD-6716F24AF2C0}" type="datetimeFigureOut">
              <a:rPr kumimoji="1" lang="ko-KR" altLang="en-US" smtClean="0"/>
              <a:t>2023. 10. 19.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4E013-D362-0C4D-8431-22B9A36231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45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6442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582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Dog -&gt; MASK</a:t>
            </a:r>
          </a:p>
          <a:p>
            <a:r>
              <a:rPr kumimoji="1" lang="en-US" altLang="ko-KR" dirty="0"/>
              <a:t>He -&gt; king</a:t>
            </a:r>
          </a:p>
          <a:p>
            <a:r>
              <a:rPr kumimoji="1" lang="en-US" altLang="ko-KR" dirty="0"/>
              <a:t>Play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안변함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249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Dog -&gt; MASK</a:t>
            </a:r>
          </a:p>
          <a:p>
            <a:r>
              <a:rPr kumimoji="1" lang="en-US" altLang="ko-KR" dirty="0"/>
              <a:t>He -&gt; king</a:t>
            </a:r>
          </a:p>
          <a:p>
            <a:r>
              <a:rPr kumimoji="1" lang="en-US" altLang="ko-KR" dirty="0"/>
              <a:t>Play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안변함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808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03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01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4665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846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6772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628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3530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4E013-D362-0C4D-8431-22B9A362312D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677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588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26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00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6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0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42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09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984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7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15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9C9F6-6F0F-4C12-A829-912355A7E30B}" type="datetimeFigureOut">
              <a:rPr lang="ko-KR" altLang="en-US" smtClean="0"/>
              <a:t>2023. 10. 19.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A1963-63CE-46F3-95DC-8443807048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31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ikidocs.net/115055" TargetMode="External"/><Relationship Id="rId5" Type="http://schemas.openxmlformats.org/officeDocument/2006/relationships/hyperlink" Target="https://towardsdatascience.com/bert-explained-state-of-the-art-language-model-for-nlp-f8b21a9b6270" TargetMode="External"/><Relationship Id="rId4" Type="http://schemas.openxmlformats.org/officeDocument/2006/relationships/hyperlink" Target="https://jalammar.github.io/illustrated-gpt2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93286" y="1467941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Large Language Model(LLM)</a:t>
            </a:r>
          </a:p>
          <a:p>
            <a:endParaRPr lang="en-US" altLang="ko-KR" sz="2400" dirty="0"/>
          </a:p>
          <a:p>
            <a:r>
              <a:rPr lang="en-US" altLang="ko-KR" sz="2400" dirty="0"/>
              <a:t>Transformer &amp; BERT</a:t>
            </a:r>
            <a:endParaRPr lang="ko-KR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320368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Artificial Intelligence Project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96743"/>
              </p:ext>
            </p:extLst>
          </p:nvPr>
        </p:nvGraphicFramePr>
        <p:xfrm>
          <a:off x="6156176" y="4215264"/>
          <a:ext cx="2592288" cy="731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88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dirty="0">
                          <a:solidFill>
                            <a:srgbClr val="4E4B48"/>
                          </a:solidFill>
                        </a:rPr>
                        <a:t>SWE3032-41</a:t>
                      </a:r>
                      <a:endParaRPr lang="ko-KR" altLang="en-US" sz="1400" b="0" i="0" dirty="0">
                        <a:solidFill>
                          <a:srgbClr val="4E4B48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b="0" i="0" dirty="0">
                          <a:solidFill>
                            <a:srgbClr val="4E4B48"/>
                          </a:solidFill>
                        </a:rPr>
                        <a:t>Prof. </a:t>
                      </a:r>
                      <a:r>
                        <a:rPr lang="en-US" altLang="ko-KR" sz="1400" b="0" i="0" dirty="0" err="1">
                          <a:solidFill>
                            <a:srgbClr val="4E4B48"/>
                          </a:solidFill>
                        </a:rPr>
                        <a:t>Hogun</a:t>
                      </a:r>
                      <a:r>
                        <a:rPr lang="en-US" altLang="ko-KR" sz="1400" b="0" i="0" dirty="0">
                          <a:solidFill>
                            <a:srgbClr val="4E4B48"/>
                          </a:solidFill>
                        </a:rPr>
                        <a:t> Park</a:t>
                      </a:r>
                    </a:p>
                    <a:p>
                      <a:pPr algn="l" latinLnBrk="1"/>
                      <a:r>
                        <a:rPr lang="en-US" altLang="ko-KR" sz="1400" b="0" i="0" dirty="0">
                          <a:solidFill>
                            <a:srgbClr val="4E4B48"/>
                          </a:solidFill>
                        </a:rPr>
                        <a:t>TA </a:t>
                      </a:r>
                      <a:r>
                        <a:rPr lang="en-US" altLang="ko-KR" sz="1400" b="0" i="0" dirty="0" err="1">
                          <a:solidFill>
                            <a:srgbClr val="4E4B48"/>
                          </a:solidFill>
                        </a:rPr>
                        <a:t>Jiwon</a:t>
                      </a:r>
                      <a:r>
                        <a:rPr lang="en-US" altLang="ko-KR" sz="1400" b="0" i="0" dirty="0">
                          <a:solidFill>
                            <a:srgbClr val="4E4B48"/>
                          </a:solidFill>
                        </a:rPr>
                        <a:t> </a:t>
                      </a:r>
                      <a:r>
                        <a:rPr lang="en-US" altLang="ko-KR" sz="1400" b="0" i="0" dirty="0" err="1">
                          <a:solidFill>
                            <a:srgbClr val="4E4B48"/>
                          </a:solidFill>
                        </a:rPr>
                        <a:t>Jeong</a:t>
                      </a:r>
                      <a:endParaRPr lang="ko-KR" altLang="en-US" sz="1400" b="0" i="0" dirty="0">
                        <a:solidFill>
                          <a:srgbClr val="4E4B48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39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 Transformer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628800"/>
            <a:ext cx="3640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Attention is all you need</a:t>
            </a:r>
          </a:p>
        </p:txBody>
      </p:sp>
      <p:pic>
        <p:nvPicPr>
          <p:cNvPr id="1026" name="Picture 2" descr="Transformer 모델 (Attention is all you need)">
            <a:extLst>
              <a:ext uri="{FF2B5EF4-FFF2-40B4-BE49-F238E27FC236}">
                <a16:creationId xmlns:a16="http://schemas.microsoft.com/office/drawing/2014/main" id="{C9F7B9EC-1E61-5134-6B6F-9A865F84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231" y="1340768"/>
            <a:ext cx="3271233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A9E7EC-3DB3-E460-CEA0-89A75ABC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08920"/>
            <a:ext cx="4967992" cy="93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8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 Transformer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628E0-B9CD-869D-8C29-8AB0BA861F26}"/>
              </a:ext>
            </a:extLst>
          </p:cNvPr>
          <p:cNvSpPr txBox="1"/>
          <p:nvPr/>
        </p:nvSpPr>
        <p:spPr>
          <a:xfrm>
            <a:off x="376999" y="1819618"/>
            <a:ext cx="864096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The encoding component is a stack of encoders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The decoding component is a stack of decoders of the same number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87ABC8-5693-696B-E429-4F7986A4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877760"/>
            <a:ext cx="5788648" cy="376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3672E-7362-5E46-BBEB-0E1BBD75BEA1}"/>
              </a:ext>
            </a:extLst>
          </p:cNvPr>
          <p:cNvSpPr txBox="1"/>
          <p:nvPr/>
        </p:nvSpPr>
        <p:spPr>
          <a:xfrm>
            <a:off x="381935" y="1207378"/>
            <a:ext cx="2766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A High-Level Look</a:t>
            </a:r>
          </a:p>
        </p:txBody>
      </p:sp>
    </p:spTree>
    <p:extLst>
      <p:ext uri="{BB962C8B-B14F-4D97-AF65-F5344CB8AC3E}">
        <p14:creationId xmlns:p14="http://schemas.microsoft.com/office/powerpoint/2010/main" val="346211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 Transformer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431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Self-Attention at a High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42CF8-7238-BB17-229F-333A6D567835}"/>
              </a:ext>
            </a:extLst>
          </p:cNvPr>
          <p:cNvSpPr txBox="1"/>
          <p:nvPr/>
        </p:nvSpPr>
        <p:spPr>
          <a:xfrm>
            <a:off x="395536" y="1525028"/>
            <a:ext cx="8640960" cy="8179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Input sentence to translate :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“The </a:t>
            </a:r>
            <a:r>
              <a:rPr lang="en-US" altLang="ko-KR" sz="1600" dirty="0">
                <a:solidFill>
                  <a:srgbClr val="FF0000"/>
                </a:solidFill>
              </a:rPr>
              <a:t>animal</a:t>
            </a:r>
            <a:r>
              <a:rPr lang="en-US" altLang="ko-KR" sz="1600" dirty="0"/>
              <a:t> didn’t cross the street because </a:t>
            </a:r>
            <a:r>
              <a:rPr lang="en-US" altLang="ko-KR" sz="1600" dirty="0">
                <a:solidFill>
                  <a:srgbClr val="FF0000"/>
                </a:solidFill>
              </a:rPr>
              <a:t>it</a:t>
            </a:r>
            <a:r>
              <a:rPr lang="en-US" altLang="ko-KR" sz="1600" dirty="0"/>
              <a:t> was too tired”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What does “</a:t>
            </a:r>
            <a:r>
              <a:rPr lang="en-US" altLang="ko-KR" sz="1600" dirty="0">
                <a:latin typeface="Gungsuh" panose="02030600000101010101" pitchFamily="18" charset="-127"/>
                <a:ea typeface="Gungsuh" panose="02030600000101010101" pitchFamily="18" charset="-127"/>
              </a:rPr>
              <a:t>it</a:t>
            </a:r>
            <a:r>
              <a:rPr lang="en-US" altLang="ko-KR" sz="1600" dirty="0"/>
              <a:t>” in this sentence refer to? </a:t>
            </a:r>
            <a:r>
              <a:rPr lang="en-US" altLang="ko-KR" sz="1600" dirty="0">
                <a:latin typeface="Gungsuh" panose="02030600000101010101" pitchFamily="18" charset="-127"/>
                <a:ea typeface="Gungsuh" panose="02030600000101010101" pitchFamily="18" charset="-127"/>
              </a:rPr>
              <a:t>Street</a:t>
            </a:r>
            <a:r>
              <a:rPr lang="en-US" altLang="ko-KR" sz="1600" dirty="0"/>
              <a:t> or </a:t>
            </a:r>
            <a:r>
              <a:rPr lang="en-US" altLang="ko-KR" sz="1600" dirty="0">
                <a:latin typeface="Gungsuh" panose="02030600000101010101" pitchFamily="18" charset="-127"/>
                <a:ea typeface="Gungsuh" panose="02030600000101010101" pitchFamily="18" charset="-127"/>
              </a:rPr>
              <a:t>animal</a:t>
            </a:r>
            <a:r>
              <a:rPr lang="en-US" altLang="ko-KR" sz="1600" dirty="0"/>
              <a:t>?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Simple question to a human but not as simple to an algorithm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Self attention allows it to look at other positions in the input sequence for clues that can help lead to a better encoding for this word.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Self-attention is the method the Transformer uses to bake the “</a:t>
            </a:r>
            <a:r>
              <a:rPr lang="en-US" altLang="ko-KR" sz="1600" b="1" dirty="0">
                <a:solidFill>
                  <a:srgbClr val="FF0000"/>
                </a:solidFill>
              </a:rPr>
              <a:t>understanding</a:t>
            </a:r>
            <a:r>
              <a:rPr lang="en-US" altLang="ko-KR" sz="1600" dirty="0"/>
              <a:t>” of other relevant words into the one we’re currently processing.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46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 Transformer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3359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Self-Attention Example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2AA30CE-8AC6-1C2A-440F-30EDDA595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64500"/>
            <a:ext cx="4818390" cy="455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83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 Transformer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3164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Multi-Head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12FF6-DAA6-340F-FA42-1D2F13EB4074}"/>
              </a:ext>
            </a:extLst>
          </p:cNvPr>
          <p:cNvSpPr txBox="1"/>
          <p:nvPr/>
        </p:nvSpPr>
        <p:spPr>
          <a:xfrm>
            <a:off x="395536" y="1525028"/>
            <a:ext cx="8640960" cy="16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E72B7190-491A-2DD8-2E46-4B130398F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2061"/>
            <a:ext cx="7642070" cy="427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3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 Transformer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4348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Masked Multi-Head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D6635-D2FA-D0B1-5DF0-60FB1A8849E6}"/>
              </a:ext>
            </a:extLst>
          </p:cNvPr>
          <p:cNvSpPr txBox="1"/>
          <p:nvPr/>
        </p:nvSpPr>
        <p:spPr>
          <a:xfrm>
            <a:off x="395536" y="1525028"/>
            <a:ext cx="8640960" cy="202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Do not need to be done sequentially, but can be done at one batch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9DEF27AC-0772-47F2-427E-647549EA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6" y="2283662"/>
            <a:ext cx="8316416" cy="308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27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 Transformer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4348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Masked Multi-Head Attention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36998683-9249-CBDA-A135-4F71BC655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8" y="1512452"/>
            <a:ext cx="8670721" cy="236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73EED1B5-2A33-C077-73FE-EA680290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18" y="3717032"/>
            <a:ext cx="6012160" cy="179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45858038-13EB-E6E0-FF11-CAA9FFD8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32" y="5387851"/>
            <a:ext cx="5359531" cy="147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>
            <a:extLst>
              <a:ext uri="{FF2B5EF4-FFF2-40B4-BE49-F238E27FC236}">
                <a16:creationId xmlns:a16="http://schemas.microsoft.com/office/drawing/2014/main" id="{C11EA840-7C93-B18B-E5DE-0061A719D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7" y="4327925"/>
            <a:ext cx="1403877" cy="8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3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 Transformer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The Decoder side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BC079352-A1DF-C500-66E3-8483A7034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1249"/>
            <a:ext cx="8100392" cy="44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19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 Transformer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The Decoder side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E2F00340-1E8A-41A6-83B1-645B082F3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308304" cy="40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43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450208-B521-B98D-E027-FD4AB75C5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801577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E4B48"/>
                </a:solidFill>
              </a:rPr>
              <a:t>Part 3</a:t>
            </a:r>
            <a:endParaRPr lang="ko-KR" altLang="en-US" sz="3600" dirty="0">
              <a:solidFill>
                <a:srgbClr val="4E4B4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2564904"/>
            <a:ext cx="6222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BERT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2378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7" descr="도형_면사각형_옐로우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2" y="2204846"/>
            <a:ext cx="1782395" cy="9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도형_면사각형_옐로우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53896" y="4378986"/>
            <a:ext cx="1797715" cy="921600"/>
          </a:xfrm>
          <a:prstGeom prst="rect">
            <a:avLst/>
          </a:prstGeom>
        </p:spPr>
      </p:pic>
      <p:pic>
        <p:nvPicPr>
          <p:cNvPr id="16" name="그림 15" descr="도형_면사각형_핑크.png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611" y="3284948"/>
            <a:ext cx="1782000" cy="923206"/>
          </a:xfrm>
          <a:prstGeom prst="rect">
            <a:avLst/>
          </a:prstGeom>
        </p:spPr>
      </p:pic>
      <p:pic>
        <p:nvPicPr>
          <p:cNvPr id="17" name="그림 17" descr="도형_면사각형_옐로우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2" y="1124744"/>
            <a:ext cx="1782395" cy="9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8307" y="1381062"/>
            <a:ext cx="98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1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7060" y="2471630"/>
            <a:ext cx="97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2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58940" y="3573016"/>
            <a:ext cx="97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3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54616" y="4655120"/>
            <a:ext cx="9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Part 4</a:t>
            </a:r>
            <a:endParaRPr lang="ko-KR" altLang="en-US" b="1" dirty="0"/>
          </a:p>
        </p:txBody>
      </p:sp>
      <p:pic>
        <p:nvPicPr>
          <p:cNvPr id="22" name="그림 17" descr="도형_면사각형_옐로우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7704856" cy="21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17" descr="도형_면사각형_옐로우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78950"/>
            <a:ext cx="7704856" cy="21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17" descr="도형_면사각형_옐로우.pn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41068"/>
            <a:ext cx="7704856" cy="21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17" descr="도형_면사각형_옐로우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103186"/>
            <a:ext cx="7704856" cy="21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51520" y="20083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Table of Contents </a:t>
            </a:r>
            <a:b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</a:b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2" y="1340768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Language Model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99792" y="2452826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Transformer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99792" y="3573016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BERT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99792" y="4613066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References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5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 BERT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82116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/>
              <a:t>BERT : </a:t>
            </a:r>
            <a:r>
              <a:rPr kumimoji="1" lang="en-US" altLang="ko-KR" sz="2200" dirty="0">
                <a:solidFill>
                  <a:srgbClr val="FF0000"/>
                </a:solidFill>
              </a:rPr>
              <a:t>B</a:t>
            </a:r>
            <a:r>
              <a:rPr kumimoji="1" lang="en-US" altLang="ko-KR" sz="2200" dirty="0"/>
              <a:t>idirectional </a:t>
            </a:r>
            <a:r>
              <a:rPr kumimoji="1" lang="en-US" altLang="ko-KR" sz="2200" dirty="0">
                <a:solidFill>
                  <a:srgbClr val="FF0000"/>
                </a:solidFill>
              </a:rPr>
              <a:t>E</a:t>
            </a:r>
            <a:r>
              <a:rPr kumimoji="1" lang="en-US" altLang="ko-KR" sz="2200" dirty="0"/>
              <a:t>ncoder </a:t>
            </a:r>
            <a:r>
              <a:rPr kumimoji="1" lang="en-US" altLang="ko-KR" sz="2200" dirty="0">
                <a:solidFill>
                  <a:srgbClr val="FF0000"/>
                </a:solidFill>
              </a:rPr>
              <a:t>R</a:t>
            </a:r>
            <a:r>
              <a:rPr kumimoji="1" lang="en-US" altLang="ko-KR" sz="2200" dirty="0"/>
              <a:t>epresentations from </a:t>
            </a:r>
            <a:r>
              <a:rPr kumimoji="1" lang="en-US" altLang="ko-KR" sz="2200" dirty="0">
                <a:solidFill>
                  <a:srgbClr val="FF0000"/>
                </a:solidFill>
              </a:rPr>
              <a:t>T</a:t>
            </a:r>
            <a:r>
              <a:rPr kumimoji="1" lang="en-US" altLang="ko-KR" sz="2200" dirty="0"/>
              <a:t>ransformer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D5A6E-8333-1CE0-89DD-03BCF2E8B057}"/>
              </a:ext>
            </a:extLst>
          </p:cNvPr>
          <p:cNvSpPr txBox="1"/>
          <p:nvPr/>
        </p:nvSpPr>
        <p:spPr>
          <a:xfrm>
            <a:off x="395536" y="1525028"/>
            <a:ext cx="8640960" cy="659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Designed to pretrain deep bidirectional representations from unlabeled text by jointly conditioning on both left and right context in all layers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Masked language Model(MLM) : bidirectional pre-training for language representations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Next sentence prediction(NSP)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Pretrained BERT model can be fine-tuned with just one additional output layer to create SOTA models for a wide range of NLP task(QA, NER, Sentiment Analysis, etc.)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998FF-661B-105E-B15A-37B58126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46" y="3174945"/>
            <a:ext cx="5973052" cy="25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75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 BERT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82116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/>
              <a:t>BERT : </a:t>
            </a:r>
            <a:r>
              <a:rPr kumimoji="1" lang="en-US" altLang="ko-KR" sz="2200" dirty="0">
                <a:solidFill>
                  <a:srgbClr val="FF0000"/>
                </a:solidFill>
              </a:rPr>
              <a:t>B</a:t>
            </a:r>
            <a:r>
              <a:rPr kumimoji="1" lang="en-US" altLang="ko-KR" sz="2200" dirty="0"/>
              <a:t>idirectional </a:t>
            </a:r>
            <a:r>
              <a:rPr kumimoji="1" lang="en-US" altLang="ko-KR" sz="2200" dirty="0">
                <a:solidFill>
                  <a:srgbClr val="FF0000"/>
                </a:solidFill>
              </a:rPr>
              <a:t>E</a:t>
            </a:r>
            <a:r>
              <a:rPr kumimoji="1" lang="en-US" altLang="ko-KR" sz="2200" dirty="0"/>
              <a:t>ncoder </a:t>
            </a:r>
            <a:r>
              <a:rPr kumimoji="1" lang="en-US" altLang="ko-KR" sz="2200" dirty="0">
                <a:solidFill>
                  <a:srgbClr val="FF0000"/>
                </a:solidFill>
              </a:rPr>
              <a:t>R</a:t>
            </a:r>
            <a:r>
              <a:rPr kumimoji="1" lang="en-US" altLang="ko-KR" sz="2200" dirty="0"/>
              <a:t>epresentations from </a:t>
            </a:r>
            <a:r>
              <a:rPr kumimoji="1" lang="en-US" altLang="ko-KR" sz="2200" dirty="0">
                <a:solidFill>
                  <a:srgbClr val="FF0000"/>
                </a:solidFill>
              </a:rPr>
              <a:t>T</a:t>
            </a:r>
            <a:r>
              <a:rPr kumimoji="1" lang="en-US" altLang="ko-KR" sz="2200" dirty="0"/>
              <a:t>ransformer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D5A6E-8333-1CE0-89DD-03BCF2E8B057}"/>
              </a:ext>
            </a:extLst>
          </p:cNvPr>
          <p:cNvSpPr txBox="1"/>
          <p:nvPr/>
        </p:nvSpPr>
        <p:spPr>
          <a:xfrm>
            <a:off x="395536" y="1525028"/>
            <a:ext cx="8640960" cy="1977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BERT : Input/Output Representations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5058" name="Picture 2" descr="BERT(Bidirectional Encoder Representations from Transformers) 구현하기 (1/2)">
            <a:extLst>
              <a:ext uri="{FF2B5EF4-FFF2-40B4-BE49-F238E27FC236}">
                <a16:creationId xmlns:a16="http://schemas.microsoft.com/office/drawing/2014/main" id="{D647B2A2-62BC-763A-A736-F686A0E98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276872"/>
            <a:ext cx="50800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20A578-16CF-9192-908A-F16886C9CCC2}"/>
              </a:ext>
            </a:extLst>
          </p:cNvPr>
          <p:cNvSpPr/>
          <p:nvPr/>
        </p:nvSpPr>
        <p:spPr>
          <a:xfrm>
            <a:off x="2339752" y="2996952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01D812-1915-3290-3F98-4588F223CDAE}"/>
              </a:ext>
            </a:extLst>
          </p:cNvPr>
          <p:cNvSpPr/>
          <p:nvPr/>
        </p:nvSpPr>
        <p:spPr>
          <a:xfrm>
            <a:off x="3976216" y="2996952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DFC25-A3A8-0211-FFAD-A8A35BDEFA6D}"/>
              </a:ext>
            </a:extLst>
          </p:cNvPr>
          <p:cNvSpPr/>
          <p:nvPr/>
        </p:nvSpPr>
        <p:spPr>
          <a:xfrm>
            <a:off x="2339752" y="5085184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3A3917-02D9-8DB9-D76E-801D206C2451}"/>
              </a:ext>
            </a:extLst>
          </p:cNvPr>
          <p:cNvSpPr/>
          <p:nvPr/>
        </p:nvSpPr>
        <p:spPr>
          <a:xfrm>
            <a:off x="4480272" y="5037958"/>
            <a:ext cx="66779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D1F97C-965C-5FF1-D838-666791C334EF}"/>
              </a:ext>
            </a:extLst>
          </p:cNvPr>
          <p:cNvCxnSpPr>
            <a:cxnSpLocks/>
          </p:cNvCxnSpPr>
          <p:nvPr/>
        </p:nvCxnSpPr>
        <p:spPr>
          <a:xfrm flipH="1">
            <a:off x="1691680" y="3212976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0E391BE-DA66-0CFF-1F1B-E5F2823A8D7F}"/>
              </a:ext>
            </a:extLst>
          </p:cNvPr>
          <p:cNvCxnSpPr>
            <a:cxnSpLocks/>
          </p:cNvCxnSpPr>
          <p:nvPr/>
        </p:nvCxnSpPr>
        <p:spPr>
          <a:xfrm flipH="1">
            <a:off x="1691680" y="5301208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C13AA8-8667-DAE3-615E-648BF237655F}"/>
              </a:ext>
            </a:extLst>
          </p:cNvPr>
          <p:cNvSpPr txBox="1"/>
          <p:nvPr/>
        </p:nvSpPr>
        <p:spPr>
          <a:xfrm>
            <a:off x="215516" y="287833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The first hidden vector of special [</a:t>
            </a:r>
            <a:r>
              <a:rPr kumimoji="1" lang="en-US" altLang="ko-KR" sz="1200" dirty="0">
                <a:latin typeface="Batang" panose="02030600000101010101" pitchFamily="18" charset="-127"/>
                <a:ea typeface="Batang" panose="02030600000101010101" pitchFamily="18" charset="-127"/>
              </a:rPr>
              <a:t>CLS</a:t>
            </a:r>
            <a:r>
              <a:rPr kumimoji="1" lang="en-US" altLang="ko-KR" sz="1200" dirty="0"/>
              <a:t>] token</a:t>
            </a:r>
            <a:endParaRPr kumimoji="1"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9EC20-8FBD-A039-8B71-66539994DE2D}"/>
              </a:ext>
            </a:extLst>
          </p:cNvPr>
          <p:cNvSpPr txBox="1"/>
          <p:nvPr/>
        </p:nvSpPr>
        <p:spPr>
          <a:xfrm>
            <a:off x="223983" y="4836564"/>
            <a:ext cx="151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The first token of every sequence</a:t>
            </a:r>
            <a:endParaRPr kumimoji="1" lang="ko-KR" altLang="en-US" sz="1200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EB8EE52-A727-5D24-6997-33128B00D4F3}"/>
              </a:ext>
            </a:extLst>
          </p:cNvPr>
          <p:cNvCxnSpPr/>
          <p:nvPr/>
        </p:nvCxnSpPr>
        <p:spPr>
          <a:xfrm flipV="1">
            <a:off x="4228244" y="2070281"/>
            <a:ext cx="0" cy="9266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36611F9-B3B8-91FF-F800-6F66D2600517}"/>
              </a:ext>
            </a:extLst>
          </p:cNvPr>
          <p:cNvCxnSpPr>
            <a:cxnSpLocks/>
          </p:cNvCxnSpPr>
          <p:nvPr/>
        </p:nvCxnSpPr>
        <p:spPr>
          <a:xfrm>
            <a:off x="4228244" y="2070281"/>
            <a:ext cx="39441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EE8DBD-C9B4-6131-0B62-99A0FC01F497}"/>
              </a:ext>
            </a:extLst>
          </p:cNvPr>
          <p:cNvCxnSpPr>
            <a:cxnSpLocks/>
          </p:cNvCxnSpPr>
          <p:nvPr/>
        </p:nvCxnSpPr>
        <p:spPr>
          <a:xfrm>
            <a:off x="8172400" y="2070281"/>
            <a:ext cx="0" cy="494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F00A64-007B-0608-E566-08F82114A8AF}"/>
                  </a:ext>
                </a:extLst>
              </p:cNvPr>
              <p:cNvSpPr txBox="1"/>
              <p:nvPr/>
            </p:nvSpPr>
            <p:spPr>
              <a:xfrm>
                <a:off x="7515675" y="2702917"/>
                <a:ext cx="1700835" cy="464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/>
                  <a:t>The final hidden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sz="12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1" lang="en-US" altLang="ko-KR" sz="1200" dirty="0"/>
                  <a:t> token</a:t>
                </a:r>
                <a:endParaRPr kumimoji="1" lang="ko-KR" alt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F00A64-007B-0608-E566-08F82114A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75" y="2702917"/>
                <a:ext cx="1700835" cy="464999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BCEA97-E78B-98D5-6363-DF5584EBF07D}"/>
              </a:ext>
            </a:extLst>
          </p:cNvPr>
          <p:cNvCxnSpPr>
            <a:cxnSpLocks/>
          </p:cNvCxnSpPr>
          <p:nvPr/>
        </p:nvCxnSpPr>
        <p:spPr>
          <a:xfrm flipV="1">
            <a:off x="4860032" y="5470006"/>
            <a:ext cx="0" cy="767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63FCFDA-59C1-08A1-9B41-E88F1DBEB6D0}"/>
              </a:ext>
            </a:extLst>
          </p:cNvPr>
          <p:cNvCxnSpPr>
            <a:cxnSpLocks/>
          </p:cNvCxnSpPr>
          <p:nvPr/>
        </p:nvCxnSpPr>
        <p:spPr>
          <a:xfrm>
            <a:off x="4860032" y="6237312"/>
            <a:ext cx="33123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2F710A6-38EF-CB9A-0A93-CBE274FA8707}"/>
              </a:ext>
            </a:extLst>
          </p:cNvPr>
          <p:cNvCxnSpPr>
            <a:cxnSpLocks/>
          </p:cNvCxnSpPr>
          <p:nvPr/>
        </p:nvCxnSpPr>
        <p:spPr>
          <a:xfrm flipV="1">
            <a:off x="8175815" y="5723823"/>
            <a:ext cx="0" cy="513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FE5974-556E-09DA-4E99-A2B7CDBE77D7}"/>
              </a:ext>
            </a:extLst>
          </p:cNvPr>
          <p:cNvSpPr txBox="1"/>
          <p:nvPr/>
        </p:nvSpPr>
        <p:spPr>
          <a:xfrm>
            <a:off x="7358137" y="5065759"/>
            <a:ext cx="188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A special token which is differentiate the sentences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83747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 BERT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82116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/>
              <a:t>BERT : </a:t>
            </a:r>
            <a:r>
              <a:rPr kumimoji="1" lang="en-US" altLang="ko-KR" sz="2200" dirty="0">
                <a:solidFill>
                  <a:srgbClr val="FF0000"/>
                </a:solidFill>
              </a:rPr>
              <a:t>B</a:t>
            </a:r>
            <a:r>
              <a:rPr kumimoji="1" lang="en-US" altLang="ko-KR" sz="2200" dirty="0"/>
              <a:t>idirectional </a:t>
            </a:r>
            <a:r>
              <a:rPr kumimoji="1" lang="en-US" altLang="ko-KR" sz="2200" dirty="0">
                <a:solidFill>
                  <a:srgbClr val="FF0000"/>
                </a:solidFill>
              </a:rPr>
              <a:t>E</a:t>
            </a:r>
            <a:r>
              <a:rPr kumimoji="1" lang="en-US" altLang="ko-KR" sz="2200" dirty="0"/>
              <a:t>ncoder </a:t>
            </a:r>
            <a:r>
              <a:rPr kumimoji="1" lang="en-US" altLang="ko-KR" sz="2200" dirty="0">
                <a:solidFill>
                  <a:srgbClr val="FF0000"/>
                </a:solidFill>
              </a:rPr>
              <a:t>R</a:t>
            </a:r>
            <a:r>
              <a:rPr kumimoji="1" lang="en-US" altLang="ko-KR" sz="2200" dirty="0"/>
              <a:t>epresentations from </a:t>
            </a:r>
            <a:r>
              <a:rPr kumimoji="1" lang="en-US" altLang="ko-KR" sz="2200" dirty="0">
                <a:solidFill>
                  <a:srgbClr val="FF0000"/>
                </a:solidFill>
              </a:rPr>
              <a:t>T</a:t>
            </a:r>
            <a:r>
              <a:rPr kumimoji="1" lang="en-US" altLang="ko-KR" sz="2200" dirty="0"/>
              <a:t>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D5A6E-8333-1CE0-89DD-03BCF2E8B057}"/>
                  </a:ext>
                </a:extLst>
              </p:cNvPr>
              <p:cNvSpPr txBox="1"/>
              <p:nvPr/>
            </p:nvSpPr>
            <p:spPr>
              <a:xfrm>
                <a:off x="395536" y="1525028"/>
                <a:ext cx="8640960" cy="3432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Pre-training BERT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sz="1400" dirty="0"/>
                  <a:t>Task 1 : Masked Language Model(MLM)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sz="1100" dirty="0"/>
                  <a:t>(</a:t>
                </a:r>
                <a:r>
                  <a:rPr lang="en-US" altLang="ko-KR" sz="1100" dirty="0">
                    <a:solidFill>
                      <a:srgbClr val="FF0000"/>
                    </a:solidFill>
                  </a:rPr>
                  <a:t>Problem</a:t>
                </a:r>
                <a:r>
                  <a:rPr lang="en-US" altLang="ko-KR" sz="1100" dirty="0"/>
                  <a:t>) A mismatch occurs between pre-training and fine-tuning, since the [</a:t>
                </a:r>
                <a:r>
                  <a:rPr lang="en-US" altLang="ko-KR" sz="1100" dirty="0">
                    <a:latin typeface="BatangChe" panose="02030609000101010101" pitchFamily="49" charset="-127"/>
                    <a:ea typeface="BatangChe" panose="02030609000101010101" pitchFamily="49" charset="-127"/>
                  </a:rPr>
                  <a:t>MASK</a:t>
                </a:r>
                <a:r>
                  <a:rPr lang="en-US" altLang="ko-KR" sz="1100" dirty="0"/>
                  <a:t>] token does not appear during fine-tuning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sz="1100" dirty="0"/>
                  <a:t>(</a:t>
                </a:r>
                <a:r>
                  <a:rPr lang="en-US" altLang="ko-KR" sz="1100" dirty="0">
                    <a:solidFill>
                      <a:srgbClr val="0070C0"/>
                    </a:solidFill>
                  </a:rPr>
                  <a:t>Solution</a:t>
                </a:r>
                <a:r>
                  <a:rPr lang="en-US" altLang="ko-KR" sz="1100" dirty="0"/>
                  <a:t>) If the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100" dirty="0" err="1"/>
                  <a:t>-th</a:t>
                </a:r>
                <a:r>
                  <a:rPr lang="en-US" altLang="ko-KR" sz="1100" dirty="0"/>
                  <a:t> token is chosen, we replace the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100" dirty="0" err="1"/>
                  <a:t>-th</a:t>
                </a:r>
                <a:r>
                  <a:rPr lang="en-US" altLang="ko-KR" sz="1100" dirty="0"/>
                  <a:t> token with</a:t>
                </a: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altLang="ko-KR" sz="1100" dirty="0"/>
                  <a:t>The [MASK] token 80% of the time</a:t>
                </a:r>
              </a:p>
              <a:p>
                <a:pPr marL="2171700" lvl="4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sz="1100" dirty="0"/>
                  <a:t>The man went to the store -&gt; The man went to the [MASK]</a:t>
                </a: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altLang="ko-KR" sz="1100" dirty="0"/>
                  <a:t>A random token 10% of the time</a:t>
                </a:r>
              </a:p>
              <a:p>
                <a:pPr marL="2171700" lvl="4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sz="1100" dirty="0"/>
                  <a:t>The man went to the store -&gt; The man went to the dog</a:t>
                </a: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altLang="ko-KR" sz="1100" dirty="0"/>
                  <a:t>The unchanged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100" dirty="0"/>
                  <a:t>-</a:t>
                </a:r>
                <a:r>
                  <a:rPr lang="en-US" altLang="ko-KR" sz="1100" dirty="0" err="1"/>
                  <a:t>th</a:t>
                </a:r>
                <a:r>
                  <a:rPr lang="en-US" altLang="ko-KR" sz="1100" dirty="0"/>
                  <a:t> token 10% of the time</a:t>
                </a:r>
              </a:p>
              <a:p>
                <a:pPr marL="2171700" lvl="4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ko-KR" sz="1100" dirty="0"/>
                  <a:t>The man went to the store -&gt; The man went to the store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D5A6E-8333-1CE0-89DD-03BCF2E8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525028"/>
                <a:ext cx="8640960" cy="3432030"/>
              </a:xfrm>
              <a:prstGeom prst="rect">
                <a:avLst/>
              </a:prstGeom>
              <a:blipFill>
                <a:blip r:embed="rId3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98A82B4-048A-F256-2286-9FA56EBA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22" y="4797152"/>
            <a:ext cx="259864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889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 BERT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82116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/>
              <a:t>BERT : </a:t>
            </a:r>
            <a:r>
              <a:rPr kumimoji="1" lang="en-US" altLang="ko-KR" sz="2200" dirty="0">
                <a:solidFill>
                  <a:srgbClr val="FF0000"/>
                </a:solidFill>
              </a:rPr>
              <a:t>B</a:t>
            </a:r>
            <a:r>
              <a:rPr kumimoji="1" lang="en-US" altLang="ko-KR" sz="2200" dirty="0"/>
              <a:t>idirectional </a:t>
            </a:r>
            <a:r>
              <a:rPr kumimoji="1" lang="en-US" altLang="ko-KR" sz="2200" dirty="0">
                <a:solidFill>
                  <a:srgbClr val="FF0000"/>
                </a:solidFill>
              </a:rPr>
              <a:t>E</a:t>
            </a:r>
            <a:r>
              <a:rPr kumimoji="1" lang="en-US" altLang="ko-KR" sz="2200" dirty="0"/>
              <a:t>ncoder </a:t>
            </a:r>
            <a:r>
              <a:rPr kumimoji="1" lang="en-US" altLang="ko-KR" sz="2200" dirty="0">
                <a:solidFill>
                  <a:srgbClr val="FF0000"/>
                </a:solidFill>
              </a:rPr>
              <a:t>R</a:t>
            </a:r>
            <a:r>
              <a:rPr kumimoji="1" lang="en-US" altLang="ko-KR" sz="2200" dirty="0"/>
              <a:t>epresentations from </a:t>
            </a:r>
            <a:r>
              <a:rPr kumimoji="1" lang="en-US" altLang="ko-KR" sz="2200" dirty="0">
                <a:solidFill>
                  <a:srgbClr val="FF0000"/>
                </a:solidFill>
              </a:rPr>
              <a:t>T</a:t>
            </a:r>
            <a:r>
              <a:rPr kumimoji="1" lang="en-US" altLang="ko-KR" sz="2200" dirty="0"/>
              <a:t>ransformer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D5A6E-8333-1CE0-89DD-03BCF2E8B057}"/>
              </a:ext>
            </a:extLst>
          </p:cNvPr>
          <p:cNvSpPr txBox="1"/>
          <p:nvPr/>
        </p:nvSpPr>
        <p:spPr>
          <a:xfrm>
            <a:off x="395536" y="1525028"/>
            <a:ext cx="8640960" cy="405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Pre-training BERT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/>
              <a:t>Task 2 : Next Sentence Prediction(NSP)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/>
              <a:t>Many important downstream task such as QA and NLI are based on understanding the relationship between two sentences, which is not directly captured by language modeling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/>
              <a:t>A binarized next sentence prediction task that can be trivially generated from any monolingual corpus is trained</a:t>
            </a:r>
          </a:p>
          <a:p>
            <a:pPr marL="1714500" lvl="3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/>
              <a:t>50% of the time B is the actual next sentence that follows A (</a:t>
            </a:r>
            <a:r>
              <a:rPr lang="en-US" altLang="ko-KR" sz="1400" dirty="0" err="1"/>
              <a:t>IsNext</a:t>
            </a:r>
            <a:r>
              <a:rPr lang="en-US" altLang="ko-KR" sz="1400" dirty="0"/>
              <a:t>)</a:t>
            </a:r>
          </a:p>
          <a:p>
            <a:pPr marL="1714500" lvl="3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/>
              <a:t>50% of the time it is a random sentence from the corpus (</a:t>
            </a:r>
            <a:r>
              <a:rPr lang="en-US" altLang="ko-KR" sz="1400" dirty="0" err="1"/>
              <a:t>NotNext</a:t>
            </a:r>
            <a:r>
              <a:rPr lang="en-US" altLang="ko-KR" sz="1400" dirty="0"/>
              <a:t>)</a:t>
            </a:r>
          </a:p>
          <a:p>
            <a:pPr marL="1714500" lvl="3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/>
              <a:t>C(</a:t>
            </a:r>
            <a:r>
              <a:rPr lang="en-US" altLang="ko-KR" sz="1400" dirty="0">
                <a:latin typeface="BatangChe" panose="02030609000101010101" pitchFamily="49" charset="-127"/>
                <a:ea typeface="BatangChe" panose="02030609000101010101" pitchFamily="49" charset="-127"/>
              </a:rPr>
              <a:t>CLS</a:t>
            </a:r>
            <a:r>
              <a:rPr lang="en-US" altLang="ko-KR" sz="1400" dirty="0"/>
              <a:t>’s hidden vector) is used for next sentence prediction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/>
              <a:t>Despite its simplicity, pre-training towards this task is very beneficial both QA and NLI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920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 BERT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82116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/>
              <a:t>BERT : </a:t>
            </a:r>
            <a:r>
              <a:rPr kumimoji="1" lang="en-US" altLang="ko-KR" sz="2200" dirty="0">
                <a:solidFill>
                  <a:srgbClr val="FF0000"/>
                </a:solidFill>
              </a:rPr>
              <a:t>B</a:t>
            </a:r>
            <a:r>
              <a:rPr kumimoji="1" lang="en-US" altLang="ko-KR" sz="2200" dirty="0"/>
              <a:t>idirectional </a:t>
            </a:r>
            <a:r>
              <a:rPr kumimoji="1" lang="en-US" altLang="ko-KR" sz="2200" dirty="0">
                <a:solidFill>
                  <a:srgbClr val="FF0000"/>
                </a:solidFill>
              </a:rPr>
              <a:t>E</a:t>
            </a:r>
            <a:r>
              <a:rPr kumimoji="1" lang="en-US" altLang="ko-KR" sz="2200" dirty="0"/>
              <a:t>ncoder </a:t>
            </a:r>
            <a:r>
              <a:rPr kumimoji="1" lang="en-US" altLang="ko-KR" sz="2200" dirty="0">
                <a:solidFill>
                  <a:srgbClr val="FF0000"/>
                </a:solidFill>
              </a:rPr>
              <a:t>R</a:t>
            </a:r>
            <a:r>
              <a:rPr kumimoji="1" lang="en-US" altLang="ko-KR" sz="2200" dirty="0"/>
              <a:t>epresentations from </a:t>
            </a:r>
            <a:r>
              <a:rPr kumimoji="1" lang="en-US" altLang="ko-KR" sz="2200" dirty="0">
                <a:solidFill>
                  <a:srgbClr val="FF0000"/>
                </a:solidFill>
              </a:rPr>
              <a:t>T</a:t>
            </a:r>
            <a:r>
              <a:rPr kumimoji="1" lang="en-US" altLang="ko-KR" sz="2200" dirty="0"/>
              <a:t>ransformer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D5A6E-8333-1CE0-89DD-03BCF2E8B057}"/>
              </a:ext>
            </a:extLst>
          </p:cNvPr>
          <p:cNvSpPr txBox="1"/>
          <p:nvPr/>
        </p:nvSpPr>
        <p:spPr>
          <a:xfrm>
            <a:off x="395536" y="1525028"/>
            <a:ext cx="8640960" cy="82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Pre-training BERT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1EE0F146-4B91-62BC-D225-8E3793E1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272" y="2379429"/>
            <a:ext cx="61722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82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 BERT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5CEB-10BE-A3E4-03B7-D7FD562DB549}"/>
              </a:ext>
            </a:extLst>
          </p:cNvPr>
          <p:cNvSpPr txBox="1"/>
          <p:nvPr/>
        </p:nvSpPr>
        <p:spPr>
          <a:xfrm>
            <a:off x="395536" y="1063363"/>
            <a:ext cx="82116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/>
              <a:t>BERT : </a:t>
            </a:r>
            <a:r>
              <a:rPr kumimoji="1" lang="en-US" altLang="ko-KR" sz="2200" dirty="0">
                <a:solidFill>
                  <a:srgbClr val="FF0000"/>
                </a:solidFill>
              </a:rPr>
              <a:t>B</a:t>
            </a:r>
            <a:r>
              <a:rPr kumimoji="1" lang="en-US" altLang="ko-KR" sz="2200" dirty="0"/>
              <a:t>idirectional </a:t>
            </a:r>
            <a:r>
              <a:rPr kumimoji="1" lang="en-US" altLang="ko-KR" sz="2200" dirty="0">
                <a:solidFill>
                  <a:srgbClr val="FF0000"/>
                </a:solidFill>
              </a:rPr>
              <a:t>E</a:t>
            </a:r>
            <a:r>
              <a:rPr kumimoji="1" lang="en-US" altLang="ko-KR" sz="2200" dirty="0"/>
              <a:t>ncoder </a:t>
            </a:r>
            <a:r>
              <a:rPr kumimoji="1" lang="en-US" altLang="ko-KR" sz="2200" dirty="0">
                <a:solidFill>
                  <a:srgbClr val="FF0000"/>
                </a:solidFill>
              </a:rPr>
              <a:t>R</a:t>
            </a:r>
            <a:r>
              <a:rPr kumimoji="1" lang="en-US" altLang="ko-KR" sz="2200" dirty="0"/>
              <a:t>epresentations from </a:t>
            </a:r>
            <a:r>
              <a:rPr kumimoji="1" lang="en-US" altLang="ko-KR" sz="2200" dirty="0">
                <a:solidFill>
                  <a:srgbClr val="FF0000"/>
                </a:solidFill>
              </a:rPr>
              <a:t>T</a:t>
            </a:r>
            <a:r>
              <a:rPr kumimoji="1" lang="en-US" altLang="ko-KR" sz="2200" dirty="0"/>
              <a:t>ransformer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D5A6E-8333-1CE0-89DD-03BCF2E8B057}"/>
              </a:ext>
            </a:extLst>
          </p:cNvPr>
          <p:cNvSpPr txBox="1"/>
          <p:nvPr/>
        </p:nvSpPr>
        <p:spPr>
          <a:xfrm>
            <a:off x="395536" y="1525028"/>
            <a:ext cx="8640960" cy="82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Fine-training BERT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CFD33F30-1AD0-B130-4495-639698CE6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04864"/>
            <a:ext cx="4361482" cy="45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96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0E2470-5FFA-A957-5255-F1A42F235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859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636" y="2276872"/>
            <a:ext cx="836782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https://jalammar.github.io/illustrated-transformer/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hlinkClick r:id="rId4"/>
              </a:rPr>
              <a:t>https://jalammar.github.io/illustrated-gpt2/</a:t>
            </a:r>
            <a:endParaRPr lang="en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hlinkClick r:id="rId5"/>
              </a:rPr>
              <a:t>https://towardsdatascience.com/bert-explained-state-of-the-art-language-model-for-nlp-f8b21a9b6270</a:t>
            </a:r>
            <a:endParaRPr lang="en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hlinkClick r:id="rId6"/>
              </a:rPr>
              <a:t>https://wikidocs.net/115055</a:t>
            </a:r>
            <a:endParaRPr lang="en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AD577-8B36-76D9-0E71-21EBD135B3B5}"/>
              </a:ext>
            </a:extLst>
          </p:cNvPr>
          <p:cNvSpPr txBox="1"/>
          <p:nvPr/>
        </p:nvSpPr>
        <p:spPr>
          <a:xfrm>
            <a:off x="395536" y="1628800"/>
            <a:ext cx="1682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References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07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4348" y="2450609"/>
            <a:ext cx="7786742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6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itchFamily="34" charset="0"/>
                <a:ea typeface="굴림" charset="-127"/>
              </a:rPr>
              <a:t>Thank you..!!!!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4005064"/>
            <a:ext cx="5976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Thank you for listening. 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Tell us if you have any questions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jwjw9603@g.skku.edu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11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801577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E4B48"/>
                </a:solidFill>
              </a:rPr>
              <a:t>Part 1</a:t>
            </a:r>
            <a:endParaRPr lang="ko-KR" altLang="en-US" sz="3600" dirty="0">
              <a:solidFill>
                <a:srgbClr val="4E4B4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2564904"/>
            <a:ext cx="6222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Language</a:t>
            </a:r>
            <a:r>
              <a:rPr lang="ko-KR" altLang="en-US" sz="3200" dirty="0"/>
              <a:t> </a:t>
            </a:r>
            <a:r>
              <a:rPr lang="en-US" altLang="ko-KR" sz="3200" dirty="0"/>
              <a:t>Model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0275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2464201"/>
            <a:ext cx="9433048" cy="425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Language Model is a model that represents the probability of a sentence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Predict the </a:t>
            </a:r>
            <a:r>
              <a:rPr lang="en-US" altLang="ko-KR" sz="1400" u="sng" dirty="0"/>
              <a:t>probability of occurrence of the sentence</a:t>
            </a:r>
            <a:r>
              <a:rPr lang="en-US" altLang="ko-KR" sz="1400" dirty="0"/>
              <a:t> itself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 model to </a:t>
            </a:r>
            <a:r>
              <a:rPr lang="en-US" altLang="ko-KR" sz="1400" u="sng" dirty="0"/>
              <a:t>predict the next word</a:t>
            </a:r>
            <a:r>
              <a:rPr lang="en-US" altLang="ko-KR" sz="1400" dirty="0"/>
              <a:t> given the previous words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버스 정류장에서 방금 버스를 </a:t>
            </a:r>
            <a:r>
              <a:rPr lang="en-US" altLang="ko-KR" dirty="0"/>
              <a:t>OOO.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사랑해</a:t>
            </a:r>
            <a:endParaRPr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고양이</a:t>
            </a:r>
            <a:endParaRPr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굿바이</a:t>
            </a:r>
            <a:endParaRPr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큰일남</a:t>
            </a:r>
            <a:endParaRPr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놓쳤다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 Language Model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AD577-8B36-76D9-0E71-21EBD135B3B5}"/>
              </a:ext>
            </a:extLst>
          </p:cNvPr>
          <p:cNvSpPr txBox="1"/>
          <p:nvPr/>
        </p:nvSpPr>
        <p:spPr>
          <a:xfrm>
            <a:off x="395536" y="1628800"/>
            <a:ext cx="1893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Introduction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117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E11181-0D19-EC4A-EF53-EC1FFAAEB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8598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95536" y="2464201"/>
                <a:ext cx="9433048" cy="154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r>
                              <m:rPr>
                                <m:sty m:val="p"/>
                              </m:r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ko-KR" alt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64201"/>
                <a:ext cx="9433048" cy="1540358"/>
              </a:xfrm>
              <a:prstGeom prst="rect">
                <a:avLst/>
              </a:prstGeom>
              <a:blipFill>
                <a:blip r:embed="rId3"/>
                <a:stretch>
                  <a:fillRect l="-404" b="-8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 Language Model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AD577-8B36-76D9-0E71-21EBD135B3B5}"/>
              </a:ext>
            </a:extLst>
          </p:cNvPr>
          <p:cNvSpPr txBox="1"/>
          <p:nvPr/>
        </p:nvSpPr>
        <p:spPr>
          <a:xfrm>
            <a:off x="395536" y="1628800"/>
            <a:ext cx="166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Objective :</a:t>
            </a:r>
            <a:endParaRPr kumimoji="1"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2F619-09E0-7AE8-1100-59516788FFA3}"/>
              </a:ext>
            </a:extLst>
          </p:cNvPr>
          <p:cNvSpPr txBox="1"/>
          <p:nvPr/>
        </p:nvSpPr>
        <p:spPr>
          <a:xfrm>
            <a:off x="395536" y="3518181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2400" dirty="0"/>
          </a:p>
          <a:p>
            <a:r>
              <a:rPr kumimoji="1" lang="en-US" altLang="ko-KR" sz="2400" dirty="0"/>
              <a:t>Chain Rule :</a:t>
            </a:r>
            <a:endParaRPr kumimoji="1"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3D194-0DDE-EA52-9F50-7741FAFBEC26}"/>
              </a:ext>
            </a:extLst>
          </p:cNvPr>
          <p:cNvSpPr txBox="1"/>
          <p:nvPr/>
        </p:nvSpPr>
        <p:spPr>
          <a:xfrm>
            <a:off x="429673" y="4300660"/>
            <a:ext cx="94330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We can convert joint probability to conditional probability.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DE10E-43B6-7363-2ED0-1554AAEB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869160"/>
            <a:ext cx="6057872" cy="13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6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BE588E-83AF-DF3E-2573-5B4CACB975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859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2464201"/>
            <a:ext cx="94330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We can re-write the equation,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 Language Model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AD577-8B36-76D9-0E71-21EBD135B3B5}"/>
              </a:ext>
            </a:extLst>
          </p:cNvPr>
          <p:cNvSpPr txBox="1"/>
          <p:nvPr/>
        </p:nvSpPr>
        <p:spPr>
          <a:xfrm>
            <a:off x="395536" y="1628800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By Chain Rule,</a:t>
            </a:r>
            <a:endParaRPr kumimoji="1"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F0D162-898D-331B-CD3E-F7169879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80" y="2986375"/>
            <a:ext cx="6550496" cy="33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2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E586E25-FB43-00F3-CD55-0174E363E9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859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2464201"/>
            <a:ext cx="94330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We can re-write the Objective,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 Language Model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AD577-8B36-76D9-0E71-21EBD135B3B5}"/>
              </a:ext>
            </a:extLst>
          </p:cNvPr>
          <p:cNvSpPr txBox="1"/>
          <p:nvPr/>
        </p:nvSpPr>
        <p:spPr>
          <a:xfrm>
            <a:off x="395536" y="1628800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By Chain Rule,</a:t>
            </a:r>
            <a:endParaRPr kumimoji="1"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8FC98A-C453-4BAB-9F2E-E10735745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5" y="2929928"/>
            <a:ext cx="5902424" cy="35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5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64BFB6-378C-D91B-740A-98085DD31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859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2464201"/>
            <a:ext cx="943304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Pick better(fluent) sentence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Predict next word given previous words.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53973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 Language Model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AD577-8B36-76D9-0E71-21EBD135B3B5}"/>
              </a:ext>
            </a:extLst>
          </p:cNvPr>
          <p:cNvSpPr txBox="1"/>
          <p:nvPr/>
        </p:nvSpPr>
        <p:spPr>
          <a:xfrm>
            <a:off x="395536" y="1628800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Using Language Model</a:t>
            </a:r>
            <a:endParaRPr kumimoji="1"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42517A-0CFD-3501-14BC-74B6A323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750097"/>
            <a:ext cx="5644718" cy="18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801577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E4B48"/>
                </a:solidFill>
              </a:rPr>
              <a:t>Part 2</a:t>
            </a:r>
            <a:endParaRPr lang="ko-KR" altLang="en-US" sz="3600" dirty="0">
              <a:solidFill>
                <a:srgbClr val="4E4B4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2564904"/>
            <a:ext cx="622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Transformer</a:t>
            </a:r>
          </a:p>
          <a:p>
            <a:pPr algn="ctr"/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147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888</Words>
  <Application>Microsoft Macintosh PowerPoint</Application>
  <PresentationFormat>화면 슬라이드 쇼(4:3)</PresentationFormat>
  <Paragraphs>173</Paragraphs>
  <Slides>27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Gungsuh</vt:lpstr>
      <vt:lpstr>맑은 고딕</vt:lpstr>
      <vt:lpstr>Batang</vt:lpstr>
      <vt:lpstr>BatangChe</vt:lpstr>
      <vt:lpstr>Arial</vt:lpstr>
      <vt:lpstr>Arial Black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</dc:creator>
  <cp:lastModifiedBy>정지원</cp:lastModifiedBy>
  <cp:revision>38</cp:revision>
  <dcterms:created xsi:type="dcterms:W3CDTF">2014-05-20T11:18:49Z</dcterms:created>
  <dcterms:modified xsi:type="dcterms:W3CDTF">2023-10-19T06:04:25Z</dcterms:modified>
</cp:coreProperties>
</file>